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7"/>
  </p:notesMasterIdLst>
  <p:sldIdLst>
    <p:sldId id="329" r:id="rId4"/>
    <p:sldId id="332" r:id="rId5"/>
    <p:sldId id="331" r:id="rId6"/>
    <p:sldId id="356" r:id="rId7"/>
    <p:sldId id="771" r:id="rId8"/>
    <p:sldId id="772" r:id="rId9"/>
    <p:sldId id="773" r:id="rId10"/>
    <p:sldId id="774" r:id="rId11"/>
    <p:sldId id="775" r:id="rId12"/>
    <p:sldId id="776" r:id="rId13"/>
    <p:sldId id="777" r:id="rId14"/>
    <p:sldId id="778" r:id="rId15"/>
    <p:sldId id="779" r:id="rId16"/>
    <p:sldId id="780" r:id="rId17"/>
    <p:sldId id="781" r:id="rId18"/>
    <p:sldId id="782" r:id="rId19"/>
    <p:sldId id="783" r:id="rId20"/>
    <p:sldId id="784" r:id="rId21"/>
    <p:sldId id="785" r:id="rId22"/>
    <p:sldId id="786" r:id="rId23"/>
    <p:sldId id="787" r:id="rId24"/>
    <p:sldId id="788" r:id="rId25"/>
    <p:sldId id="791" r:id="rId26"/>
    <p:sldId id="789" r:id="rId27"/>
    <p:sldId id="792" r:id="rId28"/>
    <p:sldId id="793" r:id="rId29"/>
    <p:sldId id="794" r:id="rId30"/>
    <p:sldId id="795" r:id="rId31"/>
    <p:sldId id="796" r:id="rId32"/>
    <p:sldId id="797" r:id="rId33"/>
    <p:sldId id="798" r:id="rId34"/>
    <p:sldId id="799" r:id="rId35"/>
    <p:sldId id="800" r:id="rId36"/>
    <p:sldId id="801" r:id="rId37"/>
    <p:sldId id="802" r:id="rId38"/>
    <p:sldId id="803" r:id="rId39"/>
    <p:sldId id="807" r:id="rId40"/>
    <p:sldId id="805" r:id="rId41"/>
    <p:sldId id="808" r:id="rId42"/>
    <p:sldId id="809" r:id="rId43"/>
    <p:sldId id="810" r:id="rId44"/>
    <p:sldId id="811" r:id="rId45"/>
    <p:sldId id="812" r:id="rId46"/>
    <p:sldId id="813" r:id="rId47"/>
    <p:sldId id="814" r:id="rId48"/>
    <p:sldId id="815" r:id="rId49"/>
    <p:sldId id="816" r:id="rId50"/>
    <p:sldId id="817" r:id="rId51"/>
    <p:sldId id="818" r:id="rId52"/>
    <p:sldId id="819" r:id="rId53"/>
    <p:sldId id="820" r:id="rId54"/>
    <p:sldId id="824" r:id="rId55"/>
    <p:sldId id="822" r:id="rId56"/>
    <p:sldId id="825" r:id="rId57"/>
    <p:sldId id="826" r:id="rId58"/>
    <p:sldId id="827" r:id="rId59"/>
    <p:sldId id="828" r:id="rId60"/>
    <p:sldId id="829" r:id="rId61"/>
    <p:sldId id="830" r:id="rId62"/>
    <p:sldId id="831" r:id="rId63"/>
    <p:sldId id="832" r:id="rId64"/>
    <p:sldId id="833" r:id="rId65"/>
    <p:sldId id="834" r:id="rId66"/>
    <p:sldId id="835" r:id="rId67"/>
    <p:sldId id="836" r:id="rId68"/>
    <p:sldId id="837" r:id="rId69"/>
    <p:sldId id="838" r:id="rId70"/>
    <p:sldId id="839" r:id="rId71"/>
    <p:sldId id="840" r:id="rId72"/>
    <p:sldId id="841" r:id="rId73"/>
    <p:sldId id="842" r:id="rId74"/>
    <p:sldId id="843" r:id="rId75"/>
    <p:sldId id="845" r:id="rId76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1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1" Type="http://schemas.openxmlformats.org/officeDocument/2006/relationships/tags" Target="tags/tag6.xml"/><Relationship Id="rId80" Type="http://schemas.openxmlformats.org/officeDocument/2006/relationships/tableStyles" Target="tableStyles.xml"/><Relationship Id="rId8" Type="http://schemas.openxmlformats.org/officeDocument/2006/relationships/slide" Target="slides/slide5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notesMaster" Target="notesMasters/notesMaster1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3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11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建筑表现与后期处理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686435" y="1322705"/>
            <a:ext cx="71856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2.贴花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在revit中我们做文字较多的标志牌或者海报展板时，用整体模型赋予材质或模型文字可能不太好处理了。这时我们可以用贴花命令来解决。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别墅项目文件，切换到三维视图。在“插入”选项卡下“链接”面板中找到“贴花”，如图11-9所示。单击“贴花”下接菜单选择“贴花类型”命令，弹出贴花类型对话框，单击左下角“新建贴花”按钮，对新贴花进行命名。如图11-10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3" name="图片 9" descr="2022-08-21 15 02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835" y="1078548"/>
            <a:ext cx="3239770" cy="116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图片 10" descr="2022-08-21 15 06 30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6048" y="2777173"/>
            <a:ext cx="4319905" cy="308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名完成单击“确定”。在新对话框中单击右上角处“源”后面的按钮，在电脑中找到存放的贴花或图片，如图11-11所示。根据设计需要，可以为贴花设置亮度、透明度、饰面、凹凸度等相关参数，完成贴花类型设置单击“确定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4" name="图片 11" descr="2022-08-21 15 13 5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4520" y="3141980"/>
            <a:ext cx="4765040" cy="3388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回到在“插入”选项卡，单击“贴花”下接菜单选择“放置贴花”，启动放置贴花命令，在选项栏可设置贴花的宽高或宽度比例等参数。如图11-12所示。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设置完成单击选择要放置贴花的工作平面，比如墙面，贴花就放置完成了。如图11-13所示。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7" name="图片 12" descr="2022-08-21 15 24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078" y="5531485"/>
            <a:ext cx="3599815" cy="21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图片 13" descr="2022-08-21 15 23 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528" y="4708843"/>
            <a:ext cx="2879725" cy="1859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单击已创建的贴花，可以在选项栏修改贴花参数，也可以左键拖拽贴花上的蓝色小圆点，对贴花大小进行设置，还可以结合模型文字对进行修改补充。下图11-14所示，是一则“爱护环境 从我做起”公益宣传海报。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4" name="图片 14" descr="2022-08-21 15 44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5775" y="3314065"/>
            <a:ext cx="4527550" cy="322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4.室内布设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在模型完成后即可开始室内布设。通过对室内家具、设备、灯具布设，可以更好表现建筑内部陈设效果，创造功能合理、舒适优美、满足人们物质和精神生活需要的室内环境，同时也能更好反映主人环境气氛和人文风貌。室内布设除了可以利用“体量与场地”选项卡下“场地构件”载入族然后布置，也可以在“插入”选项卡下点击“载入族”进行放置，也可以在“建筑”选项卡下，选择“放置构件”命令，然后再通过“载入族”进行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切换到平面视图F1，在“建筑”选项卡“构建”面板上选择“构件”下拉菜单中的“放置构件”，在激活的“修改|放置 构件”选项卡下，单击“载入族”按钮，打开“载入族”对话框，选择“china-建筑-家具-3D-沙发”载入需要的沙发族文件，如图11-15所示。单击“打开”放置在室内合适的地点即可。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9" name="图片 15" descr="2022-08-21 16 14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953" y="3734753"/>
            <a:ext cx="4319905" cy="248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打开“载入族”对话框，选择“china-建筑-配景-RPC甲虫”，可以载入汽车放置在车库。切换到三维真实状态下如图11-16所示。其他构件如床、柜子、桌椅、植物盆景、电器设备等布设方式与此相同，这里不在赘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7" name="图片 16" descr="2022-08-21 16 25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3514725"/>
            <a:ext cx="3950335" cy="305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载入进项目的族无法放置，可以在“属性”选项板选择器进行选择。对于已放置的构件，单击选中构件可以进行移动、复制、旋转等修改，或者在“属性”选项板编类型辑。一层室内布设如下图11-16所示，其他楼层布置读者可自行设计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5" name="图片 17" descr="2022-08-21 17 16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098" y="3629660"/>
            <a:ext cx="2879725" cy="2202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5.室外表现美化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为了增加更好的观感，便于后面对模型文件进行渲染和漫游处理，可以将外墙墙饰条补充完整，并将祼露在外的建筑柱材质进行设置，使其保持与外墙材质样式保持一致。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1）添加外墙装饰线条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平面视图F2，在“建筑”选项卡下选择“墙：建筑”，在属性选项板选择“常规-240mm外墙Q1-有饰条”，设置底部约束“F2”，底部偏移“-400”，顶部约束“F2”，顶部偏移“0”，用直线命令绘制1轴线BC段、1轴线DE段、B轴线12段、E轴线12段墙体。同样的，切换平面视图F3，在B轴线12段、1轴线BC段补充“常规-240mm外墙Q1-有饰条”。如图10-17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建筑表现与后期处理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1292225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2661920"/>
            <a:ext cx="91243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（1）掌握房间面积和颜色方案的设置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（2）掌握渲染和漫游的操作方法。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（3）会进行明细表的生成与导出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（4）具备基础的动画设计能力和信息技术素养。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25" name="图片 18" descr="2022-08-21 17 37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395" y="2454910"/>
            <a:ext cx="4330700" cy="28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图片 19" descr="2022-08-22 11 36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9755" y="2454910"/>
            <a:ext cx="4198620" cy="2815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2）设置室外建筑柱外观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切换到三维视图，单击选中1B轴交点处的“300×300mm Z1”，在属性选项板单击“编辑类型”，在弹出的“类型编辑”对话框中，将材质外观质置为与外墙面砖一样的材质外观“外墙面砖1”。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同样的，选中A轴线与123轴交点处柱“240×240mm GZ1，在“类型编辑”对话框中，将柱复制命名为“240×240mm GZ2”，将材质外观质置为与外墙面砖一样的材质外观“外墙面砖1”。如图11-18所示。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26" name="图片 20" descr="2022-08-22 11 57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240" y="2721610"/>
            <a:ext cx="3187065" cy="288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图片 21" descr="2022-08-22 12 10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565" y="2720975"/>
            <a:ext cx="3122295" cy="2881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建筑表现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房间与面积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明细表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渲染与漫游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建筑表现与后期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 房间与面积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建筑模型创建完成后，利用软件的房间工具创建房间，配合标记房间和明细表，统计项目信息，可以统计平面面积、占地面积、套内面积等信息，还可以利用明细表功能对图元数量、材质、图纸列表、视图列表等进行统计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Revit建筑可以利用房间工具创建房间对象。房间属于模型对象类别，可以像其他模型对象一样使用标记房间提取显示房间参数信息，如房间名称、面积、用途等。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11.2.1  房间与面积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1.创建房间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在模型中创建房间，应具有封闭的边界，如模型中的墙、柱、楼板、幕墙等均可作为房间边界。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（1）打开“小别墅”模型文件，切换项目至F1楼层平面视图。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设置房间面积和体积的计算规则。单击“建筑”选项卡，单击“房间和面积”面板中的黑色下拉按扭，展开房间和面积菜单，选择“面积和体积计算”工具，如图11-19所示，弹出“面积和体积计算”对话框，设置房间面积计算方式为“在墙核心层（L）”，如图11-20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33" name="图片 22" descr="2022-10-04 09 57 21"/>
          <p:cNvPicPr>
            <a:picLocks noChangeAspect="1"/>
          </p:cNvPicPr>
          <p:nvPr/>
        </p:nvPicPr>
        <p:blipFill>
          <a:blip r:embed="rId1"/>
          <a:srcRect l="1576" t="3748" r="789"/>
          <a:stretch>
            <a:fillRect/>
          </a:stretch>
        </p:blipFill>
        <p:spPr>
          <a:xfrm>
            <a:off x="1322388" y="2455228"/>
            <a:ext cx="2280285" cy="1500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图片 23" descr="2022-10-04 10 07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055" y="1310005"/>
            <a:ext cx="6348095" cy="423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（3）房间分隔。没有墙体分隔的房间，如客厅与餐厅之间、楼楼间与走道之间，可选用“房间分隔”工具将其封闭，如图11-21所示，然后再进行房间标记。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7" name="图片 24" descr="2022-10-04 10 18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8883" y="2966085"/>
            <a:ext cx="3758565" cy="3145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（4）设置房间标记。单击“建筑”选项卡下的“房间和面积”面板中的“房间”工具，打开“修改|放置 房间”选项卡，进入房间放置模式，如图11-22所示；在“属性”选项板选择器中选择房间编辑类型为“标记房间-有面积-方案-黑体-4.5mm-0.8”，同时设置限制条件中的“高度偏移”为“2400”，如图11-23所示。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8" name="图片 25" descr="2022-10-04 10 10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4931410"/>
            <a:ext cx="5274310" cy="1007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图片 26" descr="2022-10-04 10 36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9023" y="3870960"/>
            <a:ext cx="1931035" cy="264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（5）标记房间。移动鼠标指针至任意房间内部，Revit将以蓝色显示自动搜索到房间边界，如图11-24所示，单击光标即可放置房间，同时生成房间标记，并显示房间名称和房间面积。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6" name="图片 27" descr="2022-10-04 10 40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2805" y="3408680"/>
            <a:ext cx="5041265" cy="2767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建筑表现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房间与面积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明细表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渲染与漫游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建筑表现与后期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4961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（6）修改房间名称。可以通过两种方式修改房间名称。一是在已经创建的房间对象名称上双击“房间”二字，弹出的输入框内直接修改房间名称；二是移动鼠标到单间标记处，当房间对象呈高亮显示 时单击选中房间，选中后，在“属性”选项板中可直接修改标识数据栏下的“名称”对房间名进行修改。如图11-25所示。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0" name="图片 28" descr="2022-10-04 10 48 4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2088" y="1223963"/>
            <a:ext cx="1699895" cy="3923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（7）完成其他各房间标记。其他各楼层各房间按图完成标记，如图11-26所示。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6" name="图片 29" descr="2022-10-04 10 58 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1415" y="2521268"/>
            <a:ext cx="3950970" cy="3314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11.2.2  颜色方案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1.房间图例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完成加房间后，还可以对房间添加图例，并采用颜色块等，以清晰地表达房涧范围、分布等。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复制平面视图。将项目文件切换至F1平面视图，在“项目浏览器”面板中“楼层平面”视图中选中“F1”，单击鼠标右键，在弹出的菜单中选择“复制视图”的列表中的“带细节复制”命令；在新生成的“F1-副体 1”视图上单击鼠标右建，在弹出的菜单中选择“重命名”，在弹出的对话框中将视图名称修改为“F1-房间颜色”，如图11-28所示。切换至“F1-房间颜色”楼层平面视图，可以看到房间标记的名称并没有显示出来。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9" name="图片 31" descr="2022-10-04 11 30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8535" y="79693"/>
            <a:ext cx="1714500" cy="2491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选择“建筑”选项卡下“房间和面积”面板的黑色三角图标展开“房间和面积”菜单，选择“颜色方案”，如图11-29所示，在弹出的对话框中做相关设置：方案的“类别”选择“房间”，“标题”名称改为“F1房间颜色”，“颜色”选择“名称”，在弹出的“不保留颜色”对话框中单击“确定”，在颜色定义列表中自动为项目中所有房间名称生成颜色定义，用户可以根据需要修改房间颜色，单击每个房间对应的“颜色”进人颜色修改状态，可以根据需要自行修改，完成后单击应用并确定即可，完成设置如图11-30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47" name="图片 32" descr="2022-10-04 09 57 21(1)"/>
          <p:cNvPicPr>
            <a:picLocks noChangeAspect="1"/>
          </p:cNvPicPr>
          <p:nvPr/>
        </p:nvPicPr>
        <p:blipFill>
          <a:blip r:embed="rId1"/>
          <a:srcRect l="1770" t="4492" r="945"/>
          <a:stretch>
            <a:fillRect/>
          </a:stretch>
        </p:blipFill>
        <p:spPr>
          <a:xfrm>
            <a:off x="1115695" y="2396490"/>
            <a:ext cx="261747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图片 33" descr="2022-10-04 11 39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470" y="1536700"/>
            <a:ext cx="6680200" cy="3785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（3）单击“属性”选项板中的“颜色方案”按扭（图11-31），打开“编辑颜色”对话框，选择方案的“类别”选择“房间”，选择“方案1”，如图11-32所示。单击应用并确定，即可显示房间颜色方案。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2" name="图片 34" descr="2022-10-04 14 19 0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358" y="3395028"/>
            <a:ext cx="1800225" cy="3164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图片 35" descr="2022-10-04 14 21 01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870" y="3395345"/>
            <a:ext cx="5578475" cy="3164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房间与面积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（4）颜色填充图例。在“注释”选项卡下单击“颜色填充”面板上的“颜色填充图例”按钮，这时光标上将显示图例列表，单击放置在F1楼层平面即可。如图11-33所示。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3" name="图片 36" descr="2022-10-04 14 28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910" y="3272790"/>
            <a:ext cx="4681855" cy="3134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建筑表现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房间与面积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明细表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渲染与漫游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建筑表现与后期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11.3.1  明细表创建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使用Revit建筑“视图”下的“明细表/数量”工具，可以对对象类别进行统并列表显示项目中各类模型图元的信息。可以统计出房间的面积，墙体的材料，门窗的高度、宽度、数量、面积等信息。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1.门窗统计表的制作过程如下。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（1）打开“小别墅”项目文件，切换至F1楼层平面视图。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（2）新建窗统计表。单击“视图”选项卡下“创建”面板中的“明细表”，如图11-34所示，展开下拉菜单，选择“明细表／数量”，进人“新建明细表”对话框，如图13-35所示。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4" name="图片 37" descr="2022-10-04 15 53 1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783" y="3530600"/>
            <a:ext cx="3152775" cy="2113280"/>
          </a:xfrm>
          <a:prstGeom prst="rect">
            <a:avLst/>
          </a:prstGeom>
          <a:noFill/>
          <a:ln w="9525" cap="flat" cmpd="sng">
            <a:solidFill>
              <a:srgbClr val="B9CDE5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55" name="图片 38" descr="2022-10-04 15 58 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0498" y="3401060"/>
            <a:ext cx="3366135" cy="2626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995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 建筑表现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为了使模型表现更真实，能更好展示模型的内外效果，有必要对建筑模型内外做一些美化处理。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1.文字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模型文字前应设置工作平面。打开项目文件，切换到三维视图。打开“建筑”选项卡，在“工作平面”面板上单击“设置”，在弹出的“工作平面”对话框中选择“拾取一个平面（P）”，如图所示。然后单击选中小别墅入口处正面墙体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9" name="图片 1" descr="2022-08-21 10 49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065" y="3787775"/>
            <a:ext cx="3578225" cy="261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（3）在“类别”下拉列表中选择“窗”，修改名称为“自建别墅-窗明细表1”，确认选择“建筑构件明细表”，单击“确定”按钮，如图11-36所示。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1" name="图片 39" descr="2022-10-04 15 59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325" y="2663190"/>
            <a:ext cx="4520565" cy="3490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7449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打开“明细表属性”对话框，在“明细表属性”中含有“字段”“过滤器”“排序/成组“和“外观”几部分内容。在“字段”选项卡下进行“可用的字段”进行设置，单击“族与类型”然后点击”添加”，或者直接双击字段就会被加到右侧“明细表字段”中，之后把“宽度”、“高度”、“底标高”、“合计”等字段加到明细表字段中。需要调整顺序可以点击明细表字段下面的“上移”和“下移”进行顺序调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2" name="图片 40" descr="2022-10-04 16 00 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928" y="1906588"/>
            <a:ext cx="4319905" cy="3570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1007745" y="138112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（5）单击“排序/成组”选项卡，“排序方式”选择“标高”，勾选“总计”及“选逐项列举每个实例”，完成“排序/成组”的设置，如图11-38所示。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5" name="图片 41" descr="2022-10-04 16 02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2843" y="3134360"/>
            <a:ext cx="4319905" cy="358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（6）“过滤器”、“格式”、“外观”读者可根据需要自行设置，设置完成后单击“确定”，即可进入“自建别墅-窗明细表1”视图，如图11-39所示。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0" name="图片 42" descr="2022-10-04 16 03 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4035" y="2493645"/>
            <a:ext cx="4621530" cy="4326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（7）明细表添加公式，计算窗户面积。进入“自建别墅-窗明细表1”视图，选择明细表“属性”栏中的“字段”，单击“编辑”按钮，如图11-40所示。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6" name="图片 43" descr="2022-10-04 16 35 15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8955" y="2884805"/>
            <a:ext cx="2179320" cy="3322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（8）进入“明细表属性”对话框，选择“添加计算参数”按钮，进入“计算值”对话框，如图11-41所示。在“名称”处输入“面积”、在“类型”中选择“面积”，在公式栏输入“宽度*高度”，如图11-42所示。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4" name="图片 44" descr="2022-10-04 16 35 3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413" y="3206433"/>
            <a:ext cx="4319905" cy="3580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图片 45" descr="2022-10-04 16 40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925" y="4144645"/>
            <a:ext cx="2160270" cy="1704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（9）设置完成后单击“确定”。回到“自建别墅-窗明细表1”视图，此时明细表已增加一栏“面积”字段，并统计出所有窗对应的面积，如图11-43所示。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7" name="图片 46" descr="2022-10-04 16 46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9048" y="2594928"/>
            <a:ext cx="3599815" cy="3772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（10）细明表格式编辑。选择明细表，在“修改明细表/数量”选项卡下可以对“行”、“列”、“标题和页眉”、“外观”等进行编辑，如下图11-44所示。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8" name="图片 47" descr="2022-10-04 16 47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7355" y="3862070"/>
            <a:ext cx="8286750" cy="1042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明细表的导出。单击“文件”选项卡，选择“导出—报告—明细表”，然后选择保存路径，单击“确定”即可导出明细表。如图11-45所示。同样的，读者可自行创建门、墙体等明细表，巩固明细表统计方法。由于Revit建筑导出的明细表是TXT格式的，所以可以将导出的明细表复制到Excel表格中进行进一步的编辑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1" name="图片 48" descr="2022-10-04 16 58 2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1153" y="3721735"/>
            <a:ext cx="2879725" cy="2804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8237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11.3.2  材料统计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Revit建提供了“材质提取”明细表工具，用于统计项目中各对象材质数量，其用法与“明细表/数量”操作方法类似。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小别墅”项目文件，切换至F1楼层平面视图，选择“视图”选项卡下“创建”面板中“明细表”工具上的“材质提取”，进人“新建材质提取”对话框，选择“楼板”，如图11-46所示。单击“确定”，进入“材质提取属性”对话框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9" name="图片 49" descr="2022-10-04 19 46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5925" y="2317115"/>
            <a:ext cx="3317875" cy="2566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在“建筑”选项卡下“模型”面板上单击“模型文字”，如图11-2所示。在弹出的“编辑文字”输入框内输入需要添加的文字。如图11-3所示。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0" name="图片 3" descr="2022-08-21 10 52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3785" y="3365183"/>
            <a:ext cx="2310130" cy="211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图片 348" descr="图片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098" y="4076700"/>
            <a:ext cx="5039995" cy="9486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设置“字段”值为“标高”、“类型标记”、“厚度”、“材质：面积”、“材质：体积”等，如下图11-47所示。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2" name="图片 50" descr="2022-10-04 19 47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7375" y="2521585"/>
            <a:ext cx="4607560" cy="3828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明细表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347345" y="1322705"/>
            <a:ext cx="43891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“排序/成组”的“排序方式”为“标高”，勾选“逐项列举每个实例”，“格式”选项中“材质：体积”，勾选“计算总数”，如图11-48所示，完成设置后单击“确定”，生成“楼板材质提取”明细表，如图11-49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3" name="图片 51" descr="2022-10-04 19 52 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6465" y="2055495"/>
            <a:ext cx="4023995" cy="3318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图片 52" descr="2022-10-04 19 49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775" y="1583373"/>
            <a:ext cx="3239770" cy="4261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建筑表现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房间与面积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明细表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渲染与漫游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建筑表现与后期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  渲染与漫游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使用Revit建筑可以对模型进行不同效果和内容的渲染，通过视图展示模型真实的材质外观，还可以创建效果图和漫游动画，全方位展示建筑物内外场景和空间布置，多角度体现设计师的创作意图和设计成果。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11.4.1  相机视图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相机视图是指利用放置在视图中的相机的透视图来创建三维视图。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操作方法如下：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创建相机视图：将项目文件切换至F1楼层平面视图，选择“视图”选项卡下“创建”面板中的“三维视图”工具下拉菜单中的“相机”，确认选项栏中勾选“透视图”,设置“偏移量”为“1750”，在视图中选择左下角适当的位置放置相机，向右上角拖动鼠标并在适当的位置单击鼠标左键生成三维透视图，如图11-50所示。系统将在项目浏览器自动生成该三维视图，默认名称为“三维视图1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74" name="图片 53" descr="2022-10-04 21 09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367155"/>
            <a:ext cx="7922895" cy="51790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8821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编辑三维透视图：在创建的三维透视图四周，有四个边界控制点，可以通过拖拽控制调节视图范围的大小。选择三维透视图边框，切换F1楼层平面视图，可以看到相机范围形成了一个三角形，相机中间有个红色夹点，可以拖拽该点调整视图方向；三角形的底边表示远端的视图距离，可以通过拖拽蓝色夹点进行移动，如图11-51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5" name="图片 54" descr="2022-10-04 21 21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8543" y="1745615"/>
            <a:ext cx="2879725" cy="3366770"/>
          </a:xfrm>
          <a:prstGeom prst="rect">
            <a:avLst/>
          </a:prstGeom>
          <a:noFill/>
          <a:ln w="9525" cap="flat" cmpd="sng">
            <a:solidFill>
              <a:srgbClr val="C6D9F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 advTm="3000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0275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图元“属性”范围栏中设置不勾选“远裁剪激活”选项，则视距会变得无穷远，将不再与三角形底边距离相关；该对话框中“视点高度”表示用于生产三维视图的相机的高度，“目标高度”表示相机所指的目标点高度，如图11-52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6" name="图片 55" descr="2022-10-04 21 23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6983" y="1420495"/>
            <a:ext cx="1800225" cy="4017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11.4.2  渲染和输出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Revit建筑提供了两种渲染方式，一种是单机渲染，另一种具Autodesk公司新推出的云渲染。单机渲染是利用本机设置相关参数进行渲染；云渲染又称联机渲染，可以使用Autodesk云渲染服务器进行在线渲染。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82454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1.单机渲染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将项目文件切换至三维视图，单击“视图”选项卡“演示视图”面板中的“渲染”工具，将弹出“渲染”对话框，设置对话框中的相关参数，如图11-53所示。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7" name="图片 56" descr="2022-10-04 21 31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2875" y="1322705"/>
            <a:ext cx="2432685" cy="5033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文字输入完成单击“确定”，这时在刚才设置工作平面的墙体上单击即可将文字上墙。如图11-4所示。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2" name="图片 4" descr="2022-08-21 10 56 53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468" y="3417888"/>
            <a:ext cx="2879725" cy="2515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质量”中设置为“中”，质量越高图形越清晰，同时占用计算机内存较大；在“输出设置”中设置“打印机”为“300DPI”，此处设置图像的分辨率，选择打印机模式可以设置更高的分辨率；设置“照明”为“室外：日光和人造光”；“日光设置”设为“来自左上角的日光”、可以根据地域及时间设置：“背景”的“样式”设置为“天空，少云”，此处表示渲染后模型的背景图片或颜色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成后点击对话框左上角“渲染”按钮，图片进人渲染状态，渲染速度根据计算机的配置情况而异，渲染完成可以点击“保存”，在弹出的对话框中将渲染的图片命名为“自建别墅渲染1”；点击“导出”也可以将图片导出。渲染效果如下图11-54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8" name="图片 57" descr="2022-10-04 21 45 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1915" y="3772535"/>
            <a:ext cx="4155440" cy="286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2.云渲染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使用单机渲染，也可以使用Autodesk提供的云渲染服务。点击“视图”选项卡下“演示视图”面板中的“在云中渲染”工具，需要注册并登录一个Autodesk账户，在弹出“在云中渲染”对话框中，用户可以根据提示进行操作，并在对话框中设置相关参数，设置完成后单击“开始渲染”按钮，软件就开始渲染。渲染完成后，可以在网页中下载已经渲染好的视图图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11.4.3  漫游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应用Revit建筑的漫游工具，可以制作简单的漫游动画，利用3D动画技术让用户切身感受一栋建筑的内部构造和空间布局，能更直观的观察建筑物，给用户身临其境的感受。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创建漫游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小别墅项目文件，切换至F1楼层平面视图。单击“视图”选项卡下“创建”面板中的“三维视图”工具，在弹出的下拉菜单中选择“漫游”，选择适当的起点，沿建筑物外墙四周或内部添加相机及漫游的关键帧，每单击一次鼠标即加一个相机视点的位置，如图11-55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0" name="图片 58" descr="2022-10-05 10 38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5435" y="4183698"/>
            <a:ext cx="3239770" cy="2618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添加完成后，按Esc键完成漫游路径的设置，或单击“修改|漫游”文选项卡中的“完成漫游”工具。完成漫游后Revit会自动在“项目浏览器”面板下新创建一个名称为“漫游”的视图类别，并在该类别下生成一个“漫游1”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（3）在项目浏览器中双击“漫游1”打开漫游视图。将显示模式调整为“真实”，点击漫游视图中的视口边框线，选择视口四边上的控制点，按住鼠标左键向外拖拽，放大视口，如图11-56所示。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2" name="图片 59" descr="2022-10-05 10 51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7715" y="3075940"/>
            <a:ext cx="4875530" cy="3395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编辑漫游路径。设置完漫游路径后，一般需要适当调整才能得到漫游的最佳视角。在F1平面视图中选择漫游路径，单击“修改|相机”选项卡下“漫游”面板中的“编辑漫游”工具，此时漫游路径进人可编辑状态，可以看到Revit建筑选项栏中的“控制”中有“活动相机”、“路径”、“添加关键帧”和“删除关键帧”四种修改漫游路径的方式，如图11-57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1" name="图片 60" descr="2022-10-05 11 20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345" y="4708208"/>
            <a:ext cx="3097530" cy="1102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按默认选择控制为“活动相机”。可以看到选择了“活动相机”，视图中会出现相机。连续点击“上一关键帧”，一直返回至最初的第一帧，然后可以拖拽相机视点调整关键帧处的相机的视点高度、视距、视线范围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（6）第一关键帧编辑完毕后单击“漫游”面板中的“下一关键帧”按钮，然后逐步调整每一关键帧，使每一关键帧的视线方向和位置均处于最佳视角。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7）如果关键帧过少，则可以在”控制“面板下拉列表中选择”添加关键帧”选项，就可以在现有的两个关键帧中间直接添加新的关键帧，而“删除关键帧”则可删除多余的关键帧。为使漫游更顺畅，Revit在两个关键帧之间创建了很多非关键帧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调整漫游帧。设置好路径后，可以对将要生成的漫游动画总帧数及关键帧的速度进行设置。单击选项栏“300”或单击“属性”栏中“其他”参数“漫游帧300”，会弹出“漫游帧”对话框，如图11-58所示。可以看到一共有20个关键帧，即我们在F1楼层平面所加的相机视点数。我们可以根据需要进行“总帧数”的设置，调整动画的播放速度。取消勾选“匀速”，则可以设置每帧的“加速器”。漫游动画的“总时间”等于总帧数/帧率（帧／秒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2463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文字没有显示出真实效果，是默认字体样式无法显示。可以单击选中文字，在“属性”选项板单击“编辑类型”，打开“类型属性”对话框，对文字类型进行复制命名、调整字体样式及字体高度等参数。如图11-5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1" name="图片 5" descr="2022-08-21 11 15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9793" y="1441133"/>
            <a:ext cx="3068955" cy="3975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84" name="图片 61" descr="2022-10-05 11 49 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9180" y="1365250"/>
            <a:ext cx="3542665" cy="335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69925" y="5234305"/>
            <a:ext cx="100260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（9）播放漫游。编辑完成后，返回第一个关键帧，单击“漫游”面板中的“播放”按钮，即可播施刚刚完成的漫游。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如要创建上楼的漫游，如从F1到F2，可在F1起始绘制漫游路径，沿楼梯平面向前绘制。当路径走过楼梯后，可将选项栏的“自”设置为“F1”，路径即从F1上至F2。同时可以配合选项栏的“偏移值”，每向前几个台阶，将偏移值增高，则可以绘制较流畅的上楼漫游。也可以在编辑漫游时，打开楼梯剖面图，将选项栏的“控制”设置为“路径”，在剖面上修改每一帧位置，创建上下楼的漫游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11.4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渲染与漫游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导出动画。漫游创建并编辑完成，可以将漫游动画导出成视频文件格式。选择“文件”—“导出”—“图像和动画”—“漫游”命令，弹出“长度/格式”对话框，如图11-59所示。完成设置，单击确定按钮即可将漫游文件导出为外部AVI格式文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3" name="图片 62" descr="2022-10-05 13 56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1090" y="3629660"/>
            <a:ext cx="3566160" cy="2994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在“属性”选项板还可以设置文字水平对齐样式为“左”、“中心线”或“右”。也可以对文字材质样式及深度进行设置。如图11-6所示。编辑完成如下图所示。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4" name="图片 6" descr="2022-08-21 11 19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8535" y="3488373"/>
            <a:ext cx="1727200" cy="2919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图片 7" descr="2022-08-21 11 26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638" y="4029393"/>
            <a:ext cx="2783205" cy="2091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建筑表现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13180"/>
            <a:ext cx="1029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模型文字的不仅可以在外墙面上设置，也可以在内墙面、地面、屋面、家具表面等各种工作平面上设置。如图11-8所示是临时隐藏建筑二层以上部分在客厅电视背景墙上创建的文字“家和万事兴”。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1" name="图片 8" descr="2022-08-21 11 49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9745" y="3268980"/>
            <a:ext cx="4330065" cy="3410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8744</Words>
  <Application>WPS 演示</Application>
  <PresentationFormat/>
  <Paragraphs>336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73</vt:i4>
      </vt:variant>
    </vt:vector>
  </HeadingPairs>
  <TitlesOfParts>
    <vt:vector size="88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64</cp:revision>
  <dcterms:created xsi:type="dcterms:W3CDTF">2022-11-25T07:10:00Z</dcterms:created>
  <dcterms:modified xsi:type="dcterms:W3CDTF">2023-10-15T09:06:13Z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